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2DAF9D-9D3E-4EDF-A5CB-9044E631F89C}" type="datetimeFigureOut">
              <a:rPr lang="en-GB" smtClean="0"/>
              <a:t>05/03/2018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8F6A80-EA76-4E5B-B604-B6519111F08F}" type="slidenum">
              <a:rPr lang="en-GB" smtClean="0"/>
              <a:t>‹#›</a:t>
            </a:fld>
            <a:endParaRPr lang="en-GB"/>
          </a:p>
        </p:txBody>
      </p:sp>
    </p:spTree>
    <p:extLst>
      <p:ext uri="{BB962C8B-B14F-4D97-AF65-F5344CB8AC3E}">
        <p14:creationId xmlns:p14="http://schemas.microsoft.com/office/powerpoint/2010/main" val="3408953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73F5CE0-C679-4766-A951-E3568BCFAB14}" type="datetime1">
              <a:rPr lang="en-GB" smtClean="0"/>
              <a:t>05/03/2018</a:t>
            </a:fld>
            <a:endParaRPr lang="en-GB"/>
          </a:p>
        </p:txBody>
      </p:sp>
      <p:sp>
        <p:nvSpPr>
          <p:cNvPr id="5" name="Footer Placeholder 4"/>
          <p:cNvSpPr>
            <a:spLocks noGrp="1"/>
          </p:cNvSpPr>
          <p:nvPr>
            <p:ph type="ftr" sz="quarter" idx="11"/>
          </p:nvPr>
        </p:nvSpPr>
        <p:spPr/>
        <p:txBody>
          <a:bodyPr/>
          <a:lstStyle/>
          <a:p>
            <a:r>
              <a:rPr lang="en-GB" smtClean="0"/>
              <a:t>E-safety Information for Parents</a:t>
            </a:r>
            <a:endParaRPr lang="en-GB"/>
          </a:p>
        </p:txBody>
      </p:sp>
      <p:sp>
        <p:nvSpPr>
          <p:cNvPr id="6" name="Slide Number Placeholder 5"/>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456171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55864D-3B99-4D78-9B33-518356C8C077}" type="datetime1">
              <a:rPr lang="en-GB" smtClean="0"/>
              <a:t>05/03/2018</a:t>
            </a:fld>
            <a:endParaRPr lang="en-GB"/>
          </a:p>
        </p:txBody>
      </p:sp>
      <p:sp>
        <p:nvSpPr>
          <p:cNvPr id="5" name="Footer Placeholder 4"/>
          <p:cNvSpPr>
            <a:spLocks noGrp="1"/>
          </p:cNvSpPr>
          <p:nvPr>
            <p:ph type="ftr" sz="quarter" idx="11"/>
          </p:nvPr>
        </p:nvSpPr>
        <p:spPr/>
        <p:txBody>
          <a:bodyPr/>
          <a:lstStyle/>
          <a:p>
            <a:r>
              <a:rPr lang="en-GB" smtClean="0"/>
              <a:t>E-safety Information for Parents</a:t>
            </a:r>
            <a:endParaRPr lang="en-GB"/>
          </a:p>
        </p:txBody>
      </p:sp>
      <p:sp>
        <p:nvSpPr>
          <p:cNvPr id="6" name="Slide Number Placeholder 5"/>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135582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5E5206-0F8D-44A0-AAE7-8571B9DB63E9}" type="datetime1">
              <a:rPr lang="en-GB" smtClean="0"/>
              <a:t>05/03/2018</a:t>
            </a:fld>
            <a:endParaRPr lang="en-GB"/>
          </a:p>
        </p:txBody>
      </p:sp>
      <p:sp>
        <p:nvSpPr>
          <p:cNvPr id="5" name="Footer Placeholder 4"/>
          <p:cNvSpPr>
            <a:spLocks noGrp="1"/>
          </p:cNvSpPr>
          <p:nvPr>
            <p:ph type="ftr" sz="quarter" idx="11"/>
          </p:nvPr>
        </p:nvSpPr>
        <p:spPr/>
        <p:txBody>
          <a:bodyPr/>
          <a:lstStyle/>
          <a:p>
            <a:r>
              <a:rPr lang="en-GB" smtClean="0"/>
              <a:t>E-safety Information for Parents</a:t>
            </a:r>
            <a:endParaRPr lang="en-GB"/>
          </a:p>
        </p:txBody>
      </p:sp>
      <p:sp>
        <p:nvSpPr>
          <p:cNvPr id="6" name="Slide Number Placeholder 5"/>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422816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C8915C-4DEE-41DC-B915-1ED861D4BA9F}" type="datetime1">
              <a:rPr lang="en-GB" smtClean="0"/>
              <a:t>05/03/2018</a:t>
            </a:fld>
            <a:endParaRPr lang="en-GB"/>
          </a:p>
        </p:txBody>
      </p:sp>
      <p:sp>
        <p:nvSpPr>
          <p:cNvPr id="5" name="Footer Placeholder 4"/>
          <p:cNvSpPr>
            <a:spLocks noGrp="1"/>
          </p:cNvSpPr>
          <p:nvPr>
            <p:ph type="ftr" sz="quarter" idx="11"/>
          </p:nvPr>
        </p:nvSpPr>
        <p:spPr/>
        <p:txBody>
          <a:bodyPr/>
          <a:lstStyle/>
          <a:p>
            <a:r>
              <a:rPr lang="en-GB" smtClean="0"/>
              <a:t>E-safety Information for Parents</a:t>
            </a:r>
            <a:endParaRPr lang="en-GB"/>
          </a:p>
        </p:txBody>
      </p:sp>
      <p:sp>
        <p:nvSpPr>
          <p:cNvPr id="6" name="Slide Number Placeholder 5"/>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1866176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97BDB0-83B9-4B7F-8015-FAB54B2D0896}" type="datetime1">
              <a:rPr lang="en-GB" smtClean="0"/>
              <a:t>05/03/2018</a:t>
            </a:fld>
            <a:endParaRPr lang="en-GB"/>
          </a:p>
        </p:txBody>
      </p:sp>
      <p:sp>
        <p:nvSpPr>
          <p:cNvPr id="5" name="Footer Placeholder 4"/>
          <p:cNvSpPr>
            <a:spLocks noGrp="1"/>
          </p:cNvSpPr>
          <p:nvPr>
            <p:ph type="ftr" sz="quarter" idx="11"/>
          </p:nvPr>
        </p:nvSpPr>
        <p:spPr/>
        <p:txBody>
          <a:bodyPr/>
          <a:lstStyle/>
          <a:p>
            <a:r>
              <a:rPr lang="en-GB" smtClean="0"/>
              <a:t>E-safety Information for Parents</a:t>
            </a:r>
            <a:endParaRPr lang="en-GB"/>
          </a:p>
        </p:txBody>
      </p:sp>
      <p:sp>
        <p:nvSpPr>
          <p:cNvPr id="6" name="Slide Number Placeholder 5"/>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2177088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341A72C-78AD-4E65-AF19-6DF480CD4F59}" type="datetime1">
              <a:rPr lang="en-GB" smtClean="0"/>
              <a:t>05/03/2018</a:t>
            </a:fld>
            <a:endParaRPr lang="en-GB"/>
          </a:p>
        </p:txBody>
      </p:sp>
      <p:sp>
        <p:nvSpPr>
          <p:cNvPr id="6" name="Footer Placeholder 5"/>
          <p:cNvSpPr>
            <a:spLocks noGrp="1"/>
          </p:cNvSpPr>
          <p:nvPr>
            <p:ph type="ftr" sz="quarter" idx="11"/>
          </p:nvPr>
        </p:nvSpPr>
        <p:spPr/>
        <p:txBody>
          <a:bodyPr/>
          <a:lstStyle/>
          <a:p>
            <a:r>
              <a:rPr lang="en-GB" smtClean="0"/>
              <a:t>E-safety Information for Parents</a:t>
            </a:r>
            <a:endParaRPr lang="en-GB"/>
          </a:p>
        </p:txBody>
      </p:sp>
      <p:sp>
        <p:nvSpPr>
          <p:cNvPr id="7" name="Slide Number Placeholder 6"/>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3258512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5A57740-579C-4AD2-8083-E7DB23109854}" type="datetime1">
              <a:rPr lang="en-GB" smtClean="0"/>
              <a:t>05/03/2018</a:t>
            </a:fld>
            <a:endParaRPr lang="en-GB"/>
          </a:p>
        </p:txBody>
      </p:sp>
      <p:sp>
        <p:nvSpPr>
          <p:cNvPr id="8" name="Footer Placeholder 7"/>
          <p:cNvSpPr>
            <a:spLocks noGrp="1"/>
          </p:cNvSpPr>
          <p:nvPr>
            <p:ph type="ftr" sz="quarter" idx="11"/>
          </p:nvPr>
        </p:nvSpPr>
        <p:spPr/>
        <p:txBody>
          <a:bodyPr/>
          <a:lstStyle/>
          <a:p>
            <a:r>
              <a:rPr lang="en-GB" smtClean="0"/>
              <a:t>E-safety Information for Parents</a:t>
            </a:r>
            <a:endParaRPr lang="en-GB"/>
          </a:p>
        </p:txBody>
      </p:sp>
      <p:sp>
        <p:nvSpPr>
          <p:cNvPr id="9" name="Slide Number Placeholder 8"/>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318872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D76244B-92CA-4867-A3F3-CCC613B25BD4}" type="datetime1">
              <a:rPr lang="en-GB" smtClean="0"/>
              <a:t>05/03/2018</a:t>
            </a:fld>
            <a:endParaRPr lang="en-GB"/>
          </a:p>
        </p:txBody>
      </p:sp>
      <p:sp>
        <p:nvSpPr>
          <p:cNvPr id="4" name="Footer Placeholder 3"/>
          <p:cNvSpPr>
            <a:spLocks noGrp="1"/>
          </p:cNvSpPr>
          <p:nvPr>
            <p:ph type="ftr" sz="quarter" idx="11"/>
          </p:nvPr>
        </p:nvSpPr>
        <p:spPr/>
        <p:txBody>
          <a:bodyPr/>
          <a:lstStyle/>
          <a:p>
            <a:r>
              <a:rPr lang="en-GB" smtClean="0"/>
              <a:t>E-safety Information for Parents</a:t>
            </a:r>
            <a:endParaRPr lang="en-GB"/>
          </a:p>
        </p:txBody>
      </p:sp>
      <p:sp>
        <p:nvSpPr>
          <p:cNvPr id="5" name="Slide Number Placeholder 4"/>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7298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92EBE-7C16-4323-8A0B-BC0C30D132C9}" type="datetime1">
              <a:rPr lang="en-GB" smtClean="0"/>
              <a:t>05/03/2018</a:t>
            </a:fld>
            <a:endParaRPr lang="en-GB"/>
          </a:p>
        </p:txBody>
      </p:sp>
      <p:sp>
        <p:nvSpPr>
          <p:cNvPr id="3" name="Footer Placeholder 2"/>
          <p:cNvSpPr>
            <a:spLocks noGrp="1"/>
          </p:cNvSpPr>
          <p:nvPr>
            <p:ph type="ftr" sz="quarter" idx="11"/>
          </p:nvPr>
        </p:nvSpPr>
        <p:spPr/>
        <p:txBody>
          <a:bodyPr/>
          <a:lstStyle/>
          <a:p>
            <a:r>
              <a:rPr lang="en-GB" smtClean="0"/>
              <a:t>E-safety Information for Parents</a:t>
            </a:r>
            <a:endParaRPr lang="en-GB"/>
          </a:p>
        </p:txBody>
      </p:sp>
      <p:sp>
        <p:nvSpPr>
          <p:cNvPr id="4" name="Slide Number Placeholder 3"/>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741776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DF194A-FA7F-4D24-B371-9BEC2526316C}" type="datetime1">
              <a:rPr lang="en-GB" smtClean="0"/>
              <a:t>05/03/2018</a:t>
            </a:fld>
            <a:endParaRPr lang="en-GB"/>
          </a:p>
        </p:txBody>
      </p:sp>
      <p:sp>
        <p:nvSpPr>
          <p:cNvPr id="6" name="Footer Placeholder 5"/>
          <p:cNvSpPr>
            <a:spLocks noGrp="1"/>
          </p:cNvSpPr>
          <p:nvPr>
            <p:ph type="ftr" sz="quarter" idx="11"/>
          </p:nvPr>
        </p:nvSpPr>
        <p:spPr/>
        <p:txBody>
          <a:bodyPr/>
          <a:lstStyle/>
          <a:p>
            <a:r>
              <a:rPr lang="en-GB" smtClean="0"/>
              <a:t>E-safety Information for Parents</a:t>
            </a:r>
            <a:endParaRPr lang="en-GB"/>
          </a:p>
        </p:txBody>
      </p:sp>
      <p:sp>
        <p:nvSpPr>
          <p:cNvPr id="7" name="Slide Number Placeholder 6"/>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193701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A8963-0B6D-469B-99BC-B4B946A7360E}" type="datetime1">
              <a:rPr lang="en-GB" smtClean="0"/>
              <a:t>05/03/2018</a:t>
            </a:fld>
            <a:endParaRPr lang="en-GB"/>
          </a:p>
        </p:txBody>
      </p:sp>
      <p:sp>
        <p:nvSpPr>
          <p:cNvPr id="6" name="Footer Placeholder 5"/>
          <p:cNvSpPr>
            <a:spLocks noGrp="1"/>
          </p:cNvSpPr>
          <p:nvPr>
            <p:ph type="ftr" sz="quarter" idx="11"/>
          </p:nvPr>
        </p:nvSpPr>
        <p:spPr/>
        <p:txBody>
          <a:bodyPr/>
          <a:lstStyle/>
          <a:p>
            <a:r>
              <a:rPr lang="en-GB" smtClean="0"/>
              <a:t>E-safety Information for Parents</a:t>
            </a:r>
            <a:endParaRPr lang="en-GB"/>
          </a:p>
        </p:txBody>
      </p:sp>
      <p:sp>
        <p:nvSpPr>
          <p:cNvPr id="7" name="Slide Number Placeholder 6"/>
          <p:cNvSpPr>
            <a:spLocks noGrp="1"/>
          </p:cNvSpPr>
          <p:nvPr>
            <p:ph type="sldNum" sz="quarter" idx="12"/>
          </p:nvPr>
        </p:nvSpPr>
        <p:spPr/>
        <p:txBody>
          <a:bodyPr/>
          <a:lstStyle/>
          <a:p>
            <a:fld id="{2BFDB4C6-B589-4245-AF35-3564E53F5D72}" type="slidenum">
              <a:rPr lang="en-GB" smtClean="0"/>
              <a:t>‹#›</a:t>
            </a:fld>
            <a:endParaRPr lang="en-GB"/>
          </a:p>
        </p:txBody>
      </p:sp>
    </p:spTree>
    <p:extLst>
      <p:ext uri="{BB962C8B-B14F-4D97-AF65-F5344CB8AC3E}">
        <p14:creationId xmlns:p14="http://schemas.microsoft.com/office/powerpoint/2010/main" val="836732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79449-4EB1-4A2E-900B-D4D7E82F7200}" type="datetime1">
              <a:rPr lang="en-GB" smtClean="0"/>
              <a:t>05/03/2018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E-safety Information for Parents</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DB4C6-B589-4245-AF35-3564E53F5D72}" type="slidenum">
              <a:rPr lang="en-GB" smtClean="0"/>
              <a:t>‹#›</a:t>
            </a:fld>
            <a:endParaRPr lang="en-GB"/>
          </a:p>
        </p:txBody>
      </p:sp>
    </p:spTree>
    <p:extLst>
      <p:ext uri="{BB962C8B-B14F-4D97-AF65-F5344CB8AC3E}">
        <p14:creationId xmlns:p14="http://schemas.microsoft.com/office/powerpoint/2010/main" val="1991229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www.internetmatters.org/" TargetMode="External"/><Relationship Id="rId13" Type="http://schemas.openxmlformats.org/officeDocument/2006/relationships/image" Target="../media/image3.jpeg"/><Relationship Id="rId3" Type="http://schemas.openxmlformats.org/officeDocument/2006/relationships/hyperlink" Target="http://www.parentport.org.uk/" TargetMode="External"/><Relationship Id="rId7" Type="http://schemas.openxmlformats.org/officeDocument/2006/relationships/hyperlink" Target="http://www.thinkuknow.co.uk/parents" TargetMode="External"/><Relationship Id="rId12" Type="http://schemas.openxmlformats.org/officeDocument/2006/relationships/image" Target="../media/image2.jpg"/><Relationship Id="rId2" Type="http://schemas.openxmlformats.org/officeDocument/2006/relationships/hyperlink" Target="http://www.ceop.police.uk/" TargetMode="External"/><Relationship Id="rId1" Type="http://schemas.openxmlformats.org/officeDocument/2006/relationships/slideLayout" Target="../slideLayouts/slideLayout7.xml"/><Relationship Id="rId6" Type="http://schemas.openxmlformats.org/officeDocument/2006/relationships/hyperlink" Target="https://www.getsafeonline.org/" TargetMode="External"/><Relationship Id="rId11" Type="http://schemas.openxmlformats.org/officeDocument/2006/relationships/hyperlink" Target="http://www.safeguardingchildren.co.uk/" TargetMode="External"/><Relationship Id="rId5" Type="http://schemas.openxmlformats.org/officeDocument/2006/relationships/hyperlink" Target="http://www.pegi.info/" TargetMode="External"/><Relationship Id="rId10" Type="http://schemas.openxmlformats.org/officeDocument/2006/relationships/hyperlink" Target="http://www.nspcc.org.uk/onlinesafety" TargetMode="External"/><Relationship Id="rId4" Type="http://schemas.openxmlformats.org/officeDocument/2006/relationships/hyperlink" Target="https://www.iwf.org.uk/" TargetMode="External"/><Relationship Id="rId9" Type="http://schemas.openxmlformats.org/officeDocument/2006/relationships/hyperlink" Target="http://www.saferinternet.org.uk/advice-and-resources/parents-and-car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1" descr="http://www.raynhamprimaryschool.co.uk/wp-content/uploads/2016/04/eSafety-poster.jpg"/>
          <p:cNvPicPr>
            <a:picLocks noChangeAspect="1" noChangeArrowheads="1"/>
          </p:cNvPicPr>
          <p:nvPr/>
        </p:nvPicPr>
        <p:blipFill rotWithShape="1">
          <a:blip r:embed="rId2">
            <a:extLst>
              <a:ext uri="{28A0092B-C50C-407E-A947-70E740481C1C}">
                <a14:useLocalDpi xmlns:a14="http://schemas.microsoft.com/office/drawing/2010/main" val="0"/>
              </a:ext>
            </a:extLst>
          </a:blip>
          <a:srcRect l="2676" t="4742" r="3023" b="4935"/>
          <a:stretch/>
        </p:blipFill>
        <p:spPr bwMode="auto">
          <a:xfrm>
            <a:off x="462455" y="1702676"/>
            <a:ext cx="10815146" cy="4876800"/>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6"/>
          <p:cNvSpPr>
            <a:spLocks noGrp="1"/>
          </p:cNvSpPr>
          <p:nvPr>
            <p:ph type="ftr" sz="quarter" idx="11"/>
          </p:nvPr>
        </p:nvSpPr>
        <p:spPr/>
        <p:txBody>
          <a:bodyPr/>
          <a:lstStyle/>
          <a:p>
            <a:r>
              <a:rPr lang="en-GB" smtClean="0"/>
              <a:t>E-safety Information for Parents</a:t>
            </a:r>
            <a:endParaRPr lang="en-GB"/>
          </a:p>
        </p:txBody>
      </p:sp>
      <p:sp>
        <p:nvSpPr>
          <p:cNvPr id="8" name="TextBox 7"/>
          <p:cNvSpPr txBox="1"/>
          <p:nvPr/>
        </p:nvSpPr>
        <p:spPr>
          <a:xfrm>
            <a:off x="1166648" y="399393"/>
            <a:ext cx="8818180"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E-Safety awareness for Parents.</a:t>
            </a:r>
            <a:endParaRPr lang="en-GB" sz="3600" dirty="0">
              <a:solidFill>
                <a:srgbClr val="00B0F0"/>
              </a:solidFill>
              <a:latin typeface="Comic Sans MS" panose="030F0702030302020204" pitchFamily="66"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673" y="72404"/>
            <a:ext cx="1237265" cy="1374739"/>
          </a:xfrm>
          <a:prstGeom prst="rect">
            <a:avLst/>
          </a:prstGeom>
        </p:spPr>
      </p:pic>
    </p:spTree>
    <p:extLst>
      <p:ext uri="{BB962C8B-B14F-4D97-AF65-F5344CB8AC3E}">
        <p14:creationId xmlns:p14="http://schemas.microsoft.com/office/powerpoint/2010/main" val="2536067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9" name="AutoShape 14" descr="https://burghy6.files.wordpress.com/2012/09/chatsafetyposterjf.jpg"/>
          <p:cNvSpPr>
            <a:spLocks noChangeAspect="1" noChangeArrowheads="1"/>
          </p:cNvSpPr>
          <p:nvPr/>
        </p:nvSpPr>
        <p:spPr bwMode="auto">
          <a:xfrm>
            <a:off x="0" y="0"/>
            <a:ext cx="3228975" cy="32289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1" name="AutoShape 1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Rectangle 1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AutoShape 1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AutoShape 2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Rectangle 2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AutoShape 2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Rectangle 2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AutoShape 2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 name="Rectangle 2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AutoShape 2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2" name="Rectangle 2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AutoShape 2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 name="Rectangle 2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5" name="AutoShape 3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6" name="Rectangle 3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AutoShape 3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8" name="Rectangle 3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AutoShape 3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Rectangle 3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1" name="AutoShape 3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24" name="Rectangle 3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25" name="AutoShape 3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26" name="Rectangle 3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27" name="AutoShape 4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28" name="Rectangle 4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29" name="AutoShape 4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30" name="Rectangle 4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31" name="AutoShape 4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32" name="Rectangle 4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33" name="AutoShape 4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34" name="Rectangle 4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36" name="AutoShape 4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37" name="Rectangle 4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38" name="AutoShape 5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39" name="Rectangle 5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40" name="AutoShape 5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41" name="Rectangle 5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42" name="AutoShape 5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43" name="Rectangle 5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44" name="AutoShape 5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45" name="Rectangle 5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46" name="AutoShape 5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47" name="Rectangle 5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48" name="AutoShape 6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49" name="Rectangle 6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50" name="AutoShape 6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51" name="Rectangle 6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52" name="AutoShape 6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53" name="Rectangle 6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54" name="AutoShape 6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55" name="Rectangle 6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56" name="AutoShape 6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57" name="Rectangle 6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58" name="AutoShape 7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59" name="Rectangle 7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60" name="AutoShape 7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61" name="Rectangle 7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62" name="AutoShape 7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63" name="Rectangle 7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64" name="AutoShape 7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65" name="Rectangle 7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66" name="AutoShape 7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67" name="Rectangle 7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68" name="AutoShape 8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69" name="Rectangle 8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70" name="AutoShape 8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71" name="Rectangle 8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72" name="AutoShape 8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73" name="Rectangle 8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74" name="AutoShape 8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75" name="Rectangle 8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76" name="AutoShape 8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77" name="Rectangle 8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78" name="AutoShape 9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79" name="Rectangle 9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80" name="AutoShape 9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81" name="Rectangle 9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82" name="AutoShape 9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83" name="Rectangle 9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84" name="AutoShape 9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85" name="Rectangle 9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86" name="AutoShape 9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87" name="Rectangle 9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88" name="AutoShape 10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89" name="Rectangle 10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0" name="AutoShape 102"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91" name="Rectangle 10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2" name="AutoShape 104"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93" name="Rectangle 10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4" name="AutoShape 106"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95" name="Rectangle 10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6" name="AutoShape 108"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97" name="Rectangle 10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8" name="AutoShape 110" descr="Image result for esafety+poster+template"/>
          <p:cNvSpPr>
            <a:spLocks noChangeAspect="1" noChangeArrowheads="1"/>
          </p:cNvSpPr>
          <p:nvPr/>
        </p:nvSpPr>
        <p:spPr bwMode="auto">
          <a:xfrm>
            <a:off x="0" y="0"/>
            <a:ext cx="571500" cy="57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04" name="AutoShape 13" descr="See the source image"/>
          <p:cNvSpPr>
            <a:spLocks noChangeAspect="1" noChangeArrowheads="1"/>
          </p:cNvSpPr>
          <p:nvPr/>
        </p:nvSpPr>
        <p:spPr bwMode="auto">
          <a:xfrm>
            <a:off x="0" y="935421"/>
            <a:ext cx="1923393" cy="130328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05" name="AutoShape 112" descr="https://www.bing.com/sa/simg/Flag_Feedback.png"/>
          <p:cNvSpPr>
            <a:spLocks noChangeAspect="1" noChangeArrowheads="1"/>
          </p:cNvSpPr>
          <p:nvPr/>
        </p:nvSpPr>
        <p:spPr bwMode="auto">
          <a:xfrm>
            <a:off x="155575" y="-685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09" name="7-Point Star 1108"/>
          <p:cNvSpPr/>
          <p:nvPr/>
        </p:nvSpPr>
        <p:spPr>
          <a:xfrm>
            <a:off x="460375" y="541285"/>
            <a:ext cx="2062108" cy="1282263"/>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chemeClr val="tx1"/>
                </a:solidFill>
                <a:latin typeface="Comic Sans MS" panose="030F0702030302020204" pitchFamily="66" charset="0"/>
              </a:rPr>
              <a:t>STOP!!</a:t>
            </a:r>
            <a:endParaRPr lang="en-GB" sz="2800" dirty="0">
              <a:solidFill>
                <a:schemeClr val="tx1"/>
              </a:solidFill>
              <a:latin typeface="Comic Sans MS" panose="030F0702030302020204" pitchFamily="66" charset="0"/>
            </a:endParaRPr>
          </a:p>
        </p:txBody>
      </p:sp>
      <p:sp>
        <p:nvSpPr>
          <p:cNvPr id="1110" name="TextBox 1109"/>
          <p:cNvSpPr txBox="1"/>
          <p:nvPr/>
        </p:nvSpPr>
        <p:spPr>
          <a:xfrm>
            <a:off x="2858814" y="935421"/>
            <a:ext cx="8534400" cy="523220"/>
          </a:xfrm>
          <a:prstGeom prst="rect">
            <a:avLst/>
          </a:prstGeom>
          <a:noFill/>
        </p:spPr>
        <p:txBody>
          <a:bodyPr wrap="square" rtlCol="0">
            <a:spAutoFit/>
          </a:bodyPr>
          <a:lstStyle/>
          <a:p>
            <a:r>
              <a:rPr lang="en-GB" sz="2800" dirty="0" smtClean="0">
                <a:latin typeface="Comic Sans MS" panose="030F0702030302020204" pitchFamily="66" charset="0"/>
              </a:rPr>
              <a:t>LOG OFF the site where the bullying is happening</a:t>
            </a:r>
            <a:endParaRPr lang="en-GB" sz="2800" dirty="0">
              <a:latin typeface="Comic Sans MS" panose="030F0702030302020204" pitchFamily="66" charset="0"/>
            </a:endParaRPr>
          </a:p>
        </p:txBody>
      </p:sp>
      <p:sp>
        <p:nvSpPr>
          <p:cNvPr id="1111" name="Footer Placeholder 1110"/>
          <p:cNvSpPr>
            <a:spLocks noGrp="1"/>
          </p:cNvSpPr>
          <p:nvPr>
            <p:ph type="ftr" sz="quarter" idx="11"/>
          </p:nvPr>
        </p:nvSpPr>
        <p:spPr/>
        <p:txBody>
          <a:bodyPr/>
          <a:lstStyle/>
          <a:p>
            <a:r>
              <a:rPr lang="en-GB" smtClean="0"/>
              <a:t>E-safety Information for Parents</a:t>
            </a:r>
            <a:endParaRPr lang="en-GB"/>
          </a:p>
        </p:txBody>
      </p:sp>
      <p:sp>
        <p:nvSpPr>
          <p:cNvPr id="120" name="TextBox 119"/>
          <p:cNvSpPr txBox="1"/>
          <p:nvPr/>
        </p:nvSpPr>
        <p:spPr>
          <a:xfrm>
            <a:off x="2858814" y="2074648"/>
            <a:ext cx="8981086" cy="523220"/>
          </a:xfrm>
          <a:prstGeom prst="rect">
            <a:avLst/>
          </a:prstGeom>
          <a:noFill/>
        </p:spPr>
        <p:txBody>
          <a:bodyPr wrap="square" rtlCol="0">
            <a:spAutoFit/>
          </a:bodyPr>
          <a:lstStyle/>
          <a:p>
            <a:r>
              <a:rPr lang="en-GB" sz="2800" dirty="0" smtClean="0">
                <a:latin typeface="Comic Sans MS" panose="030F0702030302020204" pitchFamily="66" charset="0"/>
              </a:rPr>
              <a:t>BLOCK emails or messages, do  not respond to them.</a:t>
            </a:r>
            <a:endParaRPr lang="en-GB" sz="2800" dirty="0">
              <a:latin typeface="Comic Sans MS" panose="030F0702030302020204" pitchFamily="66" charset="0"/>
            </a:endParaRPr>
          </a:p>
        </p:txBody>
      </p:sp>
      <p:sp>
        <p:nvSpPr>
          <p:cNvPr id="1112" name="Rectangle 1111"/>
          <p:cNvSpPr/>
          <p:nvPr/>
        </p:nvSpPr>
        <p:spPr>
          <a:xfrm>
            <a:off x="609600" y="2060508"/>
            <a:ext cx="1781504" cy="81980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latin typeface="Comic Sans MS" panose="030F0702030302020204" pitchFamily="66" charset="0"/>
              </a:rPr>
              <a:t>BLOCK</a:t>
            </a:r>
            <a:endParaRPr lang="en-GB" sz="3200" dirty="0">
              <a:solidFill>
                <a:schemeClr val="tx1"/>
              </a:solidFill>
              <a:latin typeface="Comic Sans MS" panose="030F0702030302020204" pitchFamily="66" charset="0"/>
            </a:endParaRPr>
          </a:p>
        </p:txBody>
      </p:sp>
      <p:sp>
        <p:nvSpPr>
          <p:cNvPr id="1113" name="Oval 1112"/>
          <p:cNvSpPr/>
          <p:nvPr/>
        </p:nvSpPr>
        <p:spPr>
          <a:xfrm>
            <a:off x="490761" y="3071317"/>
            <a:ext cx="2081048" cy="1103587"/>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latin typeface="Comic Sans MS" panose="030F0702030302020204" pitchFamily="66" charset="0"/>
              </a:rPr>
              <a:t>RECORD</a:t>
            </a:r>
            <a:endParaRPr lang="en-GB" sz="2400" dirty="0">
              <a:solidFill>
                <a:schemeClr val="tx1"/>
              </a:solidFill>
              <a:latin typeface="Comic Sans MS" panose="030F0702030302020204" pitchFamily="66" charset="0"/>
            </a:endParaRPr>
          </a:p>
        </p:txBody>
      </p:sp>
      <p:sp>
        <p:nvSpPr>
          <p:cNvPr id="123" name="TextBox 122"/>
          <p:cNvSpPr txBox="1"/>
          <p:nvPr/>
        </p:nvSpPr>
        <p:spPr>
          <a:xfrm>
            <a:off x="2874584" y="3162472"/>
            <a:ext cx="8981086" cy="954107"/>
          </a:xfrm>
          <a:prstGeom prst="rect">
            <a:avLst/>
          </a:prstGeom>
          <a:noFill/>
        </p:spPr>
        <p:txBody>
          <a:bodyPr wrap="square" rtlCol="0">
            <a:spAutoFit/>
          </a:bodyPr>
          <a:lstStyle/>
          <a:p>
            <a:r>
              <a:rPr lang="en-GB" sz="2800" dirty="0" smtClean="0">
                <a:latin typeface="Comic Sans MS" panose="030F0702030302020204" pitchFamily="66" charset="0"/>
              </a:rPr>
              <a:t>SAVE the messages, emails or images to show to an adult.</a:t>
            </a:r>
            <a:endParaRPr lang="en-GB" sz="2800" dirty="0">
              <a:latin typeface="Comic Sans MS" panose="030F0702030302020204" pitchFamily="66" charset="0"/>
            </a:endParaRPr>
          </a:p>
        </p:txBody>
      </p:sp>
      <p:sp>
        <p:nvSpPr>
          <p:cNvPr id="1114" name="Oval Callout 1113"/>
          <p:cNvSpPr/>
          <p:nvPr/>
        </p:nvSpPr>
        <p:spPr>
          <a:xfrm>
            <a:off x="460376" y="4556907"/>
            <a:ext cx="2261804" cy="1267148"/>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latin typeface="Comic Sans MS" panose="030F0702030302020204" pitchFamily="66" charset="0"/>
              </a:rPr>
              <a:t>TALK ABOUT IT</a:t>
            </a:r>
            <a:endParaRPr lang="en-GB" sz="2400" dirty="0">
              <a:solidFill>
                <a:schemeClr val="tx1"/>
              </a:solidFill>
              <a:latin typeface="Comic Sans MS" panose="030F0702030302020204" pitchFamily="66" charset="0"/>
            </a:endParaRPr>
          </a:p>
        </p:txBody>
      </p:sp>
      <p:sp>
        <p:nvSpPr>
          <p:cNvPr id="125" name="TextBox 124"/>
          <p:cNvSpPr txBox="1"/>
          <p:nvPr/>
        </p:nvSpPr>
        <p:spPr>
          <a:xfrm>
            <a:off x="2890354" y="4733767"/>
            <a:ext cx="8981086" cy="523220"/>
          </a:xfrm>
          <a:prstGeom prst="rect">
            <a:avLst/>
          </a:prstGeom>
          <a:noFill/>
        </p:spPr>
        <p:txBody>
          <a:bodyPr wrap="square" rtlCol="0">
            <a:spAutoFit/>
          </a:bodyPr>
          <a:lstStyle/>
          <a:p>
            <a:r>
              <a:rPr lang="en-GB" sz="2800" dirty="0" smtClean="0">
                <a:latin typeface="Comic Sans MS" panose="030F0702030302020204" pitchFamily="66" charset="0"/>
              </a:rPr>
              <a:t>TELL someone you trust, who can help you.</a:t>
            </a:r>
            <a:endParaRPr lang="en-GB" sz="2800" dirty="0">
              <a:latin typeface="Comic Sans MS" panose="030F0702030302020204" pitchFamily="66" charset="0"/>
            </a:endParaRPr>
          </a:p>
        </p:txBody>
      </p:sp>
      <p:sp>
        <p:nvSpPr>
          <p:cNvPr id="1115" name="Explosion 2 1114"/>
          <p:cNvSpPr/>
          <p:nvPr/>
        </p:nvSpPr>
        <p:spPr>
          <a:xfrm>
            <a:off x="7380897" y="4981903"/>
            <a:ext cx="4960883" cy="1876097"/>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latin typeface="Comic Sans MS" panose="030F0702030302020204" pitchFamily="66" charset="0"/>
              </a:rPr>
              <a:t>Make a stand against cyberbullying</a:t>
            </a:r>
            <a:endParaRPr lang="en-GB" sz="2400" dirty="0">
              <a:solidFill>
                <a:schemeClr val="tx1"/>
              </a:solidFill>
              <a:latin typeface="Comic Sans MS" panose="030F0702030302020204" pitchFamily="66" charset="0"/>
            </a:endParaRPr>
          </a:p>
        </p:txBody>
      </p:sp>
      <p:pic>
        <p:nvPicPr>
          <p:cNvPr id="1116" name="Picture 11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3030" y="134666"/>
            <a:ext cx="942975" cy="1047750"/>
          </a:xfrm>
          <a:prstGeom prst="rect">
            <a:avLst/>
          </a:prstGeom>
        </p:spPr>
      </p:pic>
    </p:spTree>
    <p:extLst>
      <p:ext uri="{BB962C8B-B14F-4D97-AF65-F5344CB8AC3E}">
        <p14:creationId xmlns:p14="http://schemas.microsoft.com/office/powerpoint/2010/main" val="1863349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E-safety Information for Parents</a:t>
            </a:r>
            <a:endParaRPr lang="en-GB"/>
          </a:p>
        </p:txBody>
      </p:sp>
      <p:sp>
        <p:nvSpPr>
          <p:cNvPr id="5" name="Rectangle 4"/>
          <p:cNvSpPr/>
          <p:nvPr/>
        </p:nvSpPr>
        <p:spPr>
          <a:xfrm>
            <a:off x="178675" y="117693"/>
            <a:ext cx="11729546" cy="7755969"/>
          </a:xfrm>
          <a:prstGeom prst="rect">
            <a:avLst/>
          </a:prstGeom>
        </p:spPr>
        <p:txBody>
          <a:bodyPr wrap="square">
            <a:spAutoFit/>
          </a:bodyPr>
          <a:lstStyle/>
          <a:p>
            <a:r>
              <a:rPr lang="en-GB" b="1" dirty="0" smtClean="0">
                <a:solidFill>
                  <a:srgbClr val="00B0F0"/>
                </a:solidFill>
                <a:latin typeface="Comic Sans MS" panose="030F0702030302020204" pitchFamily="66" charset="0"/>
              </a:rPr>
              <a:t>What our E-safety role &amp; responsibility is as a setting: </a:t>
            </a:r>
          </a:p>
          <a:p>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Complete an e-safety audit (this is a review of our settings online safety and wireless communication)</a:t>
            </a:r>
          </a:p>
          <a:p>
            <a:pPr marL="285750" indent="-285750">
              <a:buFont typeface="Arial" panose="020B0604020202020204" pitchFamily="34" charset="0"/>
              <a:buChar char="•"/>
            </a:pPr>
            <a:endParaRPr lang="en-GB" sz="1600" dirty="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Keeping a log and reporting e-safety incidents</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Embedding e-safety in staff training, continual professional development and across all areas of children’s learning and development.</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Maintaining the setting’s e-safety policy and updating it regularly communicating to parents via email/website.</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Promoting an e-safety culture promoting the setting’s e-safety vision to staff, parents/carers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Making sure staff receive relevant information about emerging issues around E-safety</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Supporting e-safety awareness amongst children and young people in the setting and parents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Keeping up to date with local and national e-safety awareness campaigns and issues surrounding existing, new and emerging technologies </a:t>
            </a:r>
            <a:endParaRPr lang="en-GB" sz="1600" dirty="0">
              <a:latin typeface="Comic Sans MS" panose="030F0702030302020204" pitchFamily="66" charset="0"/>
            </a:endParaRPr>
          </a:p>
          <a:p>
            <a:endParaRPr lang="en-GB" sz="1600" dirty="0" smtClean="0">
              <a:latin typeface="Comic Sans MS" panose="030F0702030302020204" pitchFamily="66" charset="0"/>
            </a:endParaRP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5246" y="5673725"/>
            <a:ext cx="942975" cy="1047750"/>
          </a:xfrm>
          <a:prstGeom prst="rect">
            <a:avLst/>
          </a:prstGeom>
        </p:spPr>
      </p:pic>
    </p:spTree>
    <p:extLst>
      <p:ext uri="{BB962C8B-B14F-4D97-AF65-F5344CB8AC3E}">
        <p14:creationId xmlns:p14="http://schemas.microsoft.com/office/powerpoint/2010/main" val="2315142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E-safety Information for Parents</a:t>
            </a:r>
            <a:endParaRPr lang="en-GB"/>
          </a:p>
        </p:txBody>
      </p:sp>
      <p:sp>
        <p:nvSpPr>
          <p:cNvPr id="3" name="Rectangle 2"/>
          <p:cNvSpPr/>
          <p:nvPr/>
        </p:nvSpPr>
        <p:spPr>
          <a:xfrm>
            <a:off x="336331" y="335846"/>
            <a:ext cx="11414235" cy="8771632"/>
          </a:xfrm>
          <a:prstGeom prst="rect">
            <a:avLst/>
          </a:prstGeom>
        </p:spPr>
        <p:txBody>
          <a:bodyPr wrap="square">
            <a:spAutoFit/>
          </a:bodyPr>
          <a:lstStyle/>
          <a:p>
            <a:r>
              <a:rPr lang="en-GB" sz="1400" b="1" dirty="0" smtClean="0">
                <a:solidFill>
                  <a:srgbClr val="00B0F0"/>
                </a:solidFill>
                <a:effectLst/>
                <a:latin typeface="Comic Sans MS" panose="030F0702030302020204" pitchFamily="66" charset="0"/>
              </a:rPr>
              <a:t>THE RISKS AND POSSIBLE CONSEQUENCES FOR CHILDREN AND YOUNG PEOPLE OF BEING ONLINE AND OF USING A MOBILE PHONE</a:t>
            </a:r>
            <a:r>
              <a:rPr lang="en-GB" sz="1400" dirty="0" smtClean="0">
                <a:effectLst/>
                <a:latin typeface="Comic Sans MS" panose="030F0702030302020204" pitchFamily="66" charset="0"/>
              </a:rPr>
              <a:t/>
            </a:r>
            <a:br>
              <a:rPr lang="en-GB" sz="1400" dirty="0" smtClean="0">
                <a:effectLst/>
                <a:latin typeface="Comic Sans MS" panose="030F0702030302020204" pitchFamily="66" charset="0"/>
              </a:rPr>
            </a:br>
            <a:r>
              <a:rPr lang="en-GB" sz="1400" dirty="0" smtClean="0">
                <a:effectLst/>
                <a:latin typeface="Comic Sans MS" panose="030F0702030302020204" pitchFamily="66" charset="0"/>
              </a:rPr>
              <a:t/>
            </a:r>
            <a:br>
              <a:rPr lang="en-GB" sz="1400" dirty="0" smtClean="0">
                <a:effectLst/>
                <a:latin typeface="Comic Sans MS" panose="030F0702030302020204" pitchFamily="66" charset="0"/>
              </a:rPr>
            </a:br>
            <a:r>
              <a:rPr lang="en-GB" sz="1400" dirty="0" smtClean="0">
                <a:effectLst/>
                <a:latin typeface="Comic Sans MS" panose="030F0702030302020204" pitchFamily="66" charset="0"/>
              </a:rPr>
              <a:t>As an access to internet brings huge benefits for everyone, especially as a source of knowledge. Nowadays dark side of internet and mobile network is more and more visible as it also offer possibilities for the abuse of children and young people. Increasingly more children and young people have access to internet and mobile phones, which may be beneficial but also brings significant risk of exposing them to threats to their safety and well-being. Internet, mobile phones as well as video games pose a risk of: </a:t>
            </a:r>
            <a:br>
              <a:rPr lang="en-GB" sz="1400" dirty="0" smtClean="0">
                <a:effectLst/>
                <a:latin typeface="Comic Sans MS" panose="030F0702030302020204" pitchFamily="66" charset="0"/>
              </a:rPr>
            </a:br>
            <a:r>
              <a:rPr lang="en-GB" sz="1400" dirty="0" smtClean="0">
                <a:effectLst/>
                <a:latin typeface="Comic Sans MS" panose="030F0702030302020204" pitchFamily="66" charset="0"/>
              </a:rPr>
              <a:t/>
            </a:r>
            <a:br>
              <a:rPr lang="en-GB" sz="1400" dirty="0" smtClean="0">
                <a:effectLst/>
                <a:latin typeface="Comic Sans MS" panose="030F0702030302020204" pitchFamily="66" charset="0"/>
              </a:rPr>
            </a:br>
            <a:r>
              <a:rPr lang="en-GB" sz="1400" dirty="0" smtClean="0">
                <a:effectLst/>
                <a:latin typeface="Comic Sans MS" panose="030F0702030302020204" pitchFamily="66" charset="0"/>
              </a:rPr>
              <a:t>● cyber-bullying. Children may receive texts or emails that make them feel sad, embarrassed, upset, depressed or afraid. This could be </a:t>
            </a:r>
            <a:br>
              <a:rPr lang="en-GB" sz="1400" dirty="0" smtClean="0">
                <a:effectLst/>
                <a:latin typeface="Comic Sans MS" panose="030F0702030302020204" pitchFamily="66" charset="0"/>
              </a:rPr>
            </a:br>
            <a:r>
              <a:rPr lang="en-GB" sz="1400" dirty="0" smtClean="0">
                <a:effectLst/>
                <a:latin typeface="Comic Sans MS" panose="030F0702030302020204" pitchFamily="66" charset="0"/>
              </a:rPr>
              <a:t>   damaging to the child’s self-esteem and psychological well-being. </a:t>
            </a:r>
            <a:br>
              <a:rPr lang="en-GB" sz="1400" dirty="0" smtClean="0">
                <a:effectLst/>
                <a:latin typeface="Comic Sans MS" panose="030F0702030302020204" pitchFamily="66" charset="0"/>
              </a:rPr>
            </a:br>
            <a:r>
              <a:rPr lang="en-GB" sz="1400" dirty="0" smtClean="0">
                <a:effectLst/>
                <a:latin typeface="Comic Sans MS" panose="030F0702030302020204" pitchFamily="66" charset="0"/>
              </a:rPr>
              <a:t/>
            </a:r>
            <a:br>
              <a:rPr lang="en-GB" sz="1400" dirty="0" smtClean="0">
                <a:effectLst/>
                <a:latin typeface="Comic Sans MS" panose="030F0702030302020204" pitchFamily="66" charset="0"/>
              </a:rPr>
            </a:br>
            <a:r>
              <a:rPr lang="en-GB" sz="1400" dirty="0" smtClean="0">
                <a:effectLst/>
                <a:latin typeface="Comic Sans MS" panose="030F0702030302020204" pitchFamily="66" charset="0"/>
              </a:rPr>
              <a:t>● access to unsuitable sites and materials like pornographic, hateful or violent in nature; that encourages activities that are dangerous    </a:t>
            </a:r>
            <a:br>
              <a:rPr lang="en-GB" sz="1400" dirty="0" smtClean="0">
                <a:effectLst/>
                <a:latin typeface="Comic Sans MS" panose="030F0702030302020204" pitchFamily="66" charset="0"/>
              </a:rPr>
            </a:br>
            <a:r>
              <a:rPr lang="en-GB" sz="1400" dirty="0" smtClean="0">
                <a:effectLst/>
                <a:latin typeface="Comic Sans MS" panose="030F0702030302020204" pitchFamily="66" charset="0"/>
              </a:rPr>
              <a:t>   or illegal, age inappropriate or biased. </a:t>
            </a:r>
          </a:p>
          <a:p>
            <a:endParaRPr lang="en-GB" sz="1400" dirty="0">
              <a:latin typeface="Comic Sans MS" panose="030F0702030302020204" pitchFamily="66" charset="0"/>
            </a:endParaRPr>
          </a:p>
          <a:p>
            <a:pPr marL="171450" indent="-171450">
              <a:buFont typeface="Arial" panose="020B0604020202020204" pitchFamily="34" charset="0"/>
              <a:buChar char="•"/>
            </a:pPr>
            <a:r>
              <a:rPr lang="en-GB" sz="1400" dirty="0" smtClean="0">
                <a:effectLst/>
                <a:latin typeface="Comic Sans MS" panose="030F0702030302020204" pitchFamily="66" charset="0"/>
              </a:rPr>
              <a:t>exposure to commercial sites. </a:t>
            </a:r>
            <a:endParaRPr lang="en-GB" sz="1400" dirty="0">
              <a:latin typeface="Comic Sans MS" panose="030F0702030302020204" pitchFamily="66" charset="0"/>
            </a:endParaRPr>
          </a:p>
          <a:p>
            <a:pPr marL="171450" indent="-171450">
              <a:buFont typeface="Arial" panose="020B0604020202020204" pitchFamily="34" charset="0"/>
              <a:buChar char="•"/>
            </a:pPr>
            <a:endParaRPr lang="en-GB" sz="1400" dirty="0" smtClean="0">
              <a:effectLst/>
              <a:latin typeface="Comic Sans MS" panose="030F0702030302020204" pitchFamily="66" charset="0"/>
            </a:endParaRPr>
          </a:p>
          <a:p>
            <a:pPr marL="171450" indent="-171450">
              <a:buFont typeface="Arial" panose="020B0604020202020204" pitchFamily="34" charset="0"/>
              <a:buChar char="•"/>
            </a:pPr>
            <a:r>
              <a:rPr lang="en-GB" sz="1400" dirty="0" smtClean="0">
                <a:effectLst/>
                <a:latin typeface="Comic Sans MS" panose="030F0702030302020204" pitchFamily="66" charset="0"/>
              </a:rPr>
              <a:t>danger from adult seeking to exploit children. Some people use the internet to make contact with children and young people with the intention of developing a relationship which they can progress to sexual activity. </a:t>
            </a:r>
            <a:br>
              <a:rPr lang="en-GB" sz="1400" dirty="0" smtClean="0">
                <a:effectLst/>
                <a:latin typeface="Comic Sans MS" panose="030F0702030302020204" pitchFamily="66" charset="0"/>
              </a:rPr>
            </a:br>
            <a:endParaRPr lang="en-GB" sz="1400" dirty="0" smtClean="0">
              <a:effectLst/>
              <a:latin typeface="Comic Sans MS" panose="030F0702030302020204" pitchFamily="66" charset="0"/>
            </a:endParaRPr>
          </a:p>
          <a:p>
            <a:pPr marL="171450" indent="-171450">
              <a:buFont typeface="Arial" panose="020B0604020202020204" pitchFamily="34" charset="0"/>
              <a:buChar char="•"/>
            </a:pPr>
            <a:r>
              <a:rPr lang="en-GB" sz="1400" dirty="0" smtClean="0">
                <a:effectLst/>
                <a:latin typeface="Comic Sans MS" panose="030F0702030302020204" pitchFamily="66" charset="0"/>
              </a:rPr>
              <a:t>Cliques and groups. Just as in the real world, cliques and groups can form online and these groups may get involved in inappropriate, antisocial, or illegal behaviour while using digital technologies. </a:t>
            </a:r>
            <a:br>
              <a:rPr lang="en-GB" sz="1400" dirty="0" smtClean="0">
                <a:effectLst/>
                <a:latin typeface="Comic Sans MS" panose="030F0702030302020204" pitchFamily="66" charset="0"/>
              </a:rPr>
            </a:br>
            <a:endParaRPr lang="en-GB" sz="1400" dirty="0" smtClean="0">
              <a:effectLst/>
              <a:latin typeface="Comic Sans MS" panose="030F0702030302020204" pitchFamily="66" charset="0"/>
            </a:endParaRPr>
          </a:p>
          <a:p>
            <a:pPr marL="171450" indent="-171450">
              <a:buFont typeface="Arial" panose="020B0604020202020204" pitchFamily="34" charset="0"/>
              <a:buChar char="•"/>
            </a:pPr>
            <a:r>
              <a:rPr lang="en-GB" sz="1400" dirty="0" smtClean="0">
                <a:effectLst/>
                <a:latin typeface="Comic Sans MS" panose="030F0702030302020204" pitchFamily="66" charset="0"/>
              </a:rPr>
              <a:t>Divulging Personal Information. Most parents do not allow their children to give out personal information online and around 50% of children acknowledge this. Just under half of 9-19 year old children who go online once a week say that they have given out personal information, such as their full name, age, address, email address !!!!!!!</a:t>
            </a:r>
          </a:p>
          <a:p>
            <a:endParaRPr lang="en-GB" sz="1400" dirty="0" smtClean="0">
              <a:latin typeface="Comic Sans MS" panose="030F0702030302020204" pitchFamily="66" charset="0"/>
            </a:endParaRPr>
          </a:p>
          <a:p>
            <a:endParaRPr lang="en-GB" sz="1400" dirty="0">
              <a:latin typeface="Comic Sans MS" panose="030F0702030302020204" pitchFamily="66" charset="0"/>
            </a:endParaRPr>
          </a:p>
          <a:p>
            <a:endParaRPr lang="en-GB" sz="1400" dirty="0" smtClean="0">
              <a:latin typeface="Comic Sans MS" panose="030F0702030302020204" pitchFamily="66" charset="0"/>
            </a:endParaRPr>
          </a:p>
          <a:p>
            <a:endParaRPr lang="en-GB" sz="1400" dirty="0">
              <a:latin typeface="Comic Sans MS" panose="030F0702030302020204" pitchFamily="66" charset="0"/>
            </a:endParaRPr>
          </a:p>
          <a:p>
            <a:endParaRPr lang="en-GB" sz="1400" dirty="0" smtClean="0">
              <a:latin typeface="Comic Sans MS" panose="030F0702030302020204" pitchFamily="66" charset="0"/>
            </a:endParaRPr>
          </a:p>
          <a:p>
            <a:endParaRPr lang="en-GB" sz="1200" dirty="0">
              <a:latin typeface="Comic Sans MS" panose="030F0702030302020204" pitchFamily="66" charset="0"/>
            </a:endParaRPr>
          </a:p>
          <a:p>
            <a:endParaRPr lang="en-GB" sz="1200" dirty="0" smtClean="0">
              <a:latin typeface="Comic Sans MS" panose="030F0702030302020204" pitchFamily="66" charset="0"/>
            </a:endParaRPr>
          </a:p>
          <a:p>
            <a:endParaRPr lang="en-GB" sz="1200" dirty="0">
              <a:latin typeface="Comic Sans MS" panose="030F0702030302020204" pitchFamily="66" charset="0"/>
            </a:endParaRPr>
          </a:p>
          <a:p>
            <a:endParaRPr lang="en-GB" sz="1200" dirty="0" smtClean="0">
              <a:latin typeface="Comic Sans MS" panose="030F0702030302020204" pitchFamily="66" charset="0"/>
            </a:endParaRPr>
          </a:p>
          <a:p>
            <a:endParaRPr lang="en-GB" sz="1200" dirty="0">
              <a:latin typeface="Comic Sans MS" panose="030F0702030302020204" pitchFamily="66" charset="0"/>
            </a:endParaRPr>
          </a:p>
          <a:p>
            <a:endParaRPr lang="en-GB" sz="1200" dirty="0" smtClean="0">
              <a:latin typeface="Comic Sans MS" panose="030F0702030302020204" pitchFamily="66" charset="0"/>
            </a:endParaRPr>
          </a:p>
          <a:p>
            <a:endParaRPr lang="en-GB" sz="1200" dirty="0">
              <a:latin typeface="Comic Sans MS" panose="030F0702030302020204" pitchFamily="66" charset="0"/>
            </a:endParaRPr>
          </a:p>
          <a:p>
            <a:endParaRPr lang="en-GB" sz="1200" dirty="0" smtClean="0">
              <a:latin typeface="Comic Sans MS" panose="030F0702030302020204" pitchFamily="66" charset="0"/>
            </a:endParaRPr>
          </a:p>
          <a:p>
            <a:endParaRPr lang="en-GB" sz="1200" dirty="0">
              <a:latin typeface="Comic Sans MS" panose="030F0702030302020204" pitchFamily="66" charset="0"/>
            </a:endParaRPr>
          </a:p>
          <a:p>
            <a:endParaRPr lang="en-GB" sz="1200" dirty="0" smtClean="0">
              <a:latin typeface="Comic Sans MS" panose="030F0702030302020204" pitchFamily="66" charset="0"/>
            </a:endParaRPr>
          </a:p>
          <a:p>
            <a:endParaRPr lang="en-GB" sz="1200" dirty="0">
              <a:latin typeface="Comic Sans MS" panose="030F0702030302020204" pitchFamily="66" charset="0"/>
            </a:endParaRPr>
          </a:p>
          <a:p>
            <a:endParaRPr lang="en-GB" sz="1200"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42443" y="5673725"/>
            <a:ext cx="942975" cy="1047750"/>
          </a:xfrm>
          <a:prstGeom prst="rect">
            <a:avLst/>
          </a:prstGeom>
        </p:spPr>
      </p:pic>
    </p:spTree>
    <p:extLst>
      <p:ext uri="{BB962C8B-B14F-4D97-AF65-F5344CB8AC3E}">
        <p14:creationId xmlns:p14="http://schemas.microsoft.com/office/powerpoint/2010/main" val="1859122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E-safety Information for Parents</a:t>
            </a:r>
            <a:endParaRPr lang="en-GB"/>
          </a:p>
        </p:txBody>
      </p:sp>
      <p:sp>
        <p:nvSpPr>
          <p:cNvPr id="3" name="Rectangle 2"/>
          <p:cNvSpPr/>
          <p:nvPr/>
        </p:nvSpPr>
        <p:spPr>
          <a:xfrm>
            <a:off x="462455" y="58847"/>
            <a:ext cx="11540359" cy="4955203"/>
          </a:xfrm>
          <a:prstGeom prst="rect">
            <a:avLst/>
          </a:prstGeom>
        </p:spPr>
        <p:txBody>
          <a:bodyPr wrap="square">
            <a:spAutoFit/>
          </a:bodyPr>
          <a:lstStyle/>
          <a:p>
            <a:pPr algn="ctr"/>
            <a:r>
              <a:rPr lang="en-GB" sz="2800" b="1" dirty="0" smtClean="0">
                <a:solidFill>
                  <a:srgbClr val="00B0F0"/>
                </a:solidFill>
                <a:latin typeface="Comic Sans MS" panose="030F0702030302020204" pitchFamily="66" charset="0"/>
              </a:rPr>
              <a:t>Parents online safety checklist for Age 6 to 9</a:t>
            </a:r>
          </a:p>
          <a:p>
            <a:endParaRPr lang="en-GB" sz="1600" dirty="0">
              <a:latin typeface="Comic Sans MS" panose="030F0702030302020204" pitchFamily="66" charset="0"/>
            </a:endParaRPr>
          </a:p>
          <a:p>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Create a user account for your child on the family computer with appropriate settings and make the most of Parental Controls and tools like Google </a:t>
            </a:r>
            <a:r>
              <a:rPr lang="en-GB" sz="1600" dirty="0" err="1" smtClean="0">
                <a:latin typeface="Comic Sans MS" panose="030F0702030302020204" pitchFamily="66" charset="0"/>
              </a:rPr>
              <a:t>SafeSearch</a:t>
            </a:r>
            <a:r>
              <a:rPr lang="en-GB" sz="1600" dirty="0" smtClean="0">
                <a:latin typeface="Comic Sans MS" panose="030F0702030302020204" pitchFamily="66" charset="0"/>
              </a:rPr>
              <a:t>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a:latin typeface="Comic Sans MS" panose="030F0702030302020204" pitchFamily="66" charset="0"/>
              </a:rPr>
              <a:t>A</a:t>
            </a:r>
            <a:r>
              <a:rPr lang="en-GB" sz="1600" dirty="0" smtClean="0">
                <a:latin typeface="Comic Sans MS" panose="030F0702030302020204" pitchFamily="66" charset="0"/>
              </a:rPr>
              <a:t>gree a list of websites they’re allowed to visit and the kind of personal information they should not reveal about themselves online (e.g. the name of their school or their home addresses)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Decide time limits for things like using the internet and playing on games consoles. Time limits can be applied on devices such as tablets and laptops (please see individual device settings.)</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Bear in mind what older siblings might be showing them on the internet, mobiles, games, consoles and other devices, and agree some rules as a whole family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Talk to other parents about their views on things like what age to buy kids a mobile phone.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Familiarise yourself with age ratings on games, online TV, films and apps, so that you can be sure your child is only accessing age-appropriate content </a:t>
            </a:r>
            <a:endParaRPr lang="en-GB" sz="1600"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59839" y="5673725"/>
            <a:ext cx="942975" cy="1047750"/>
          </a:xfrm>
          <a:prstGeom prst="rect">
            <a:avLst/>
          </a:prstGeom>
        </p:spPr>
      </p:pic>
    </p:spTree>
    <p:extLst>
      <p:ext uri="{BB962C8B-B14F-4D97-AF65-F5344CB8AC3E}">
        <p14:creationId xmlns:p14="http://schemas.microsoft.com/office/powerpoint/2010/main" val="2923980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E-safety Information for Parents</a:t>
            </a:r>
            <a:endParaRPr lang="en-GB"/>
          </a:p>
        </p:txBody>
      </p:sp>
      <p:sp>
        <p:nvSpPr>
          <p:cNvPr id="3" name="Rectangle 2"/>
          <p:cNvSpPr/>
          <p:nvPr/>
        </p:nvSpPr>
        <p:spPr>
          <a:xfrm>
            <a:off x="462455" y="58847"/>
            <a:ext cx="11540359" cy="1015663"/>
          </a:xfrm>
          <a:prstGeom prst="rect">
            <a:avLst/>
          </a:prstGeom>
        </p:spPr>
        <p:txBody>
          <a:bodyPr wrap="square">
            <a:spAutoFit/>
          </a:bodyPr>
          <a:lstStyle/>
          <a:p>
            <a:pPr algn="ctr"/>
            <a:r>
              <a:rPr lang="en-GB" sz="2800" b="1" dirty="0" smtClean="0">
                <a:solidFill>
                  <a:srgbClr val="00B0F0"/>
                </a:solidFill>
                <a:latin typeface="Comic Sans MS" panose="030F0702030302020204" pitchFamily="66" charset="0"/>
              </a:rPr>
              <a:t>Parents online safety checklist for Age 10 to 12 </a:t>
            </a:r>
          </a:p>
          <a:p>
            <a:endParaRPr lang="en-GB" sz="1600" dirty="0">
              <a:latin typeface="Comic Sans MS" panose="030F0702030302020204" pitchFamily="66" charset="0"/>
            </a:endParaRPr>
          </a:p>
          <a:p>
            <a:endParaRPr lang="en-GB" sz="1600" dirty="0" smtClean="0">
              <a:latin typeface="Comic Sans MS" panose="030F0702030302020204" pitchFamily="66" charset="0"/>
            </a:endParaRPr>
          </a:p>
        </p:txBody>
      </p:sp>
      <p:sp>
        <p:nvSpPr>
          <p:cNvPr id="4" name="Rectangle 3"/>
          <p:cNvSpPr/>
          <p:nvPr/>
        </p:nvSpPr>
        <p:spPr>
          <a:xfrm>
            <a:off x="273269" y="1176273"/>
            <a:ext cx="11729545" cy="4278094"/>
          </a:xfrm>
          <a:prstGeom prst="rect">
            <a:avLst/>
          </a:prstGeom>
        </p:spPr>
        <p:txBody>
          <a:bodyPr wrap="square">
            <a:spAutoFit/>
          </a:bodyPr>
          <a:lstStyle/>
          <a:p>
            <a:pPr marL="285750" indent="-285750">
              <a:buFont typeface="Arial" panose="020B0604020202020204" pitchFamily="34" charset="0"/>
              <a:buChar char="•"/>
            </a:pPr>
            <a:r>
              <a:rPr lang="en-GB" sz="1600" dirty="0" smtClean="0">
                <a:latin typeface="Comic Sans MS" panose="030F0702030302020204" pitchFamily="66" charset="0"/>
              </a:rPr>
              <a:t>Make sure you’ve set some technology boundaries before your child gets their first mobile or games console –it can be more difficult to change the way they use it afterwards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Remind your child to keep phones and other devices well hidden when they’re out and about to minimise the risk of theft</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Talk to them about what they post and share online – tweets, written comments, photos and videos all form part of their ‘digital footprint’ that could be seen by anyone and is available on the Web forever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dirty="0" smtClean="0">
                <a:latin typeface="Comic Sans MS" panose="030F0702030302020204" pitchFamily="66" charset="0"/>
              </a:rPr>
              <a:t>Discuss the kind of things they see online – this is the age when they might be looking for information about their changing bodies and exploring relationships, for example  </a:t>
            </a:r>
            <a:br>
              <a:rPr lang="en-GB" sz="1600" dirty="0" smtClean="0">
                <a:latin typeface="Comic Sans MS" panose="030F0702030302020204" pitchFamily="66" charset="0"/>
              </a:rPr>
            </a:br>
            <a:r>
              <a:rPr lang="en-GB" sz="1600" dirty="0" smtClean="0">
                <a:latin typeface="Comic Sans MS" panose="030F0702030302020204" pitchFamily="66" charset="0"/>
              </a:rPr>
              <a:t/>
            </a:r>
            <a:br>
              <a:rPr lang="en-GB" sz="1600" dirty="0" smtClean="0">
                <a:latin typeface="Comic Sans MS" panose="030F0702030302020204" pitchFamily="66" charset="0"/>
              </a:rPr>
            </a:br>
            <a:r>
              <a:rPr lang="en-GB" sz="1600" dirty="0" smtClean="0">
                <a:latin typeface="Comic Sans MS" panose="030F0702030302020204" pitchFamily="66" charset="0"/>
              </a:rPr>
              <a:t>Hold off letting your son or daughter sign up for services like Facebook and YouTube that have a minimum age limit of 13 – Be wary that some children ‘fake’ their date of birth on sites such as Facebook in order to gain access  </a:t>
            </a:r>
          </a:p>
          <a:p>
            <a:r>
              <a:rPr lang="en-GB" sz="1600" dirty="0" smtClean="0">
                <a:latin typeface="Comic Sans MS" panose="030F0702030302020204" pitchFamily="66" charset="0"/>
              </a:rPr>
              <a:t> </a:t>
            </a:r>
          </a:p>
          <a:p>
            <a:pPr marL="285750" indent="-285750">
              <a:buFont typeface="Arial" panose="020B0604020202020204" pitchFamily="34" charset="0"/>
              <a:buChar char="•"/>
            </a:pPr>
            <a:r>
              <a:rPr lang="en-GB" sz="1600" dirty="0" smtClean="0">
                <a:latin typeface="Comic Sans MS" panose="030F0702030302020204" pitchFamily="66" charset="0"/>
              </a:rPr>
              <a:t>Remind them that they shouldn’t do anything online that they wouldn’t do face-to face  </a:t>
            </a:r>
          </a:p>
          <a:p>
            <a:r>
              <a:rPr lang="en-GB" sz="1600" dirty="0" smtClean="0">
                <a:latin typeface="Comic Sans MS" panose="030F0702030302020204" pitchFamily="66" charset="0"/>
              </a:rPr>
              <a:t> </a:t>
            </a:r>
            <a:endParaRPr lang="en-GB" dirty="0">
              <a:latin typeface="Comic Sans MS" panose="030F0702030302020204" pitchFamily="66"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73974" y="5810250"/>
            <a:ext cx="942975" cy="1047750"/>
          </a:xfrm>
          <a:prstGeom prst="rect">
            <a:avLst/>
          </a:prstGeom>
        </p:spPr>
      </p:pic>
    </p:spTree>
    <p:extLst>
      <p:ext uri="{BB962C8B-B14F-4D97-AF65-F5344CB8AC3E}">
        <p14:creationId xmlns:p14="http://schemas.microsoft.com/office/powerpoint/2010/main" val="1729052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E-safety Information for Parents</a:t>
            </a:r>
            <a:endParaRPr lang="en-GB"/>
          </a:p>
        </p:txBody>
      </p:sp>
      <p:sp>
        <p:nvSpPr>
          <p:cNvPr id="3" name="Rectangle 2"/>
          <p:cNvSpPr/>
          <p:nvPr/>
        </p:nvSpPr>
        <p:spPr>
          <a:xfrm>
            <a:off x="3048000" y="2136339"/>
            <a:ext cx="6096000" cy="369332"/>
          </a:xfrm>
          <a:prstGeom prst="rect">
            <a:avLst/>
          </a:prstGeom>
        </p:spPr>
        <p:txBody>
          <a:bodyPr>
            <a:spAutoFit/>
          </a:bodyPr>
          <a:lstStyle/>
          <a:p>
            <a:endParaRPr lang="en-GB" dirty="0"/>
          </a:p>
        </p:txBody>
      </p:sp>
      <p:sp>
        <p:nvSpPr>
          <p:cNvPr id="4" name="Rectangle 3"/>
          <p:cNvSpPr/>
          <p:nvPr/>
        </p:nvSpPr>
        <p:spPr>
          <a:xfrm>
            <a:off x="882869" y="0"/>
            <a:ext cx="10573407" cy="7109639"/>
          </a:xfrm>
          <a:prstGeom prst="rect">
            <a:avLst/>
          </a:prstGeom>
        </p:spPr>
        <p:txBody>
          <a:bodyPr wrap="square">
            <a:spAutoFit/>
          </a:bodyPr>
          <a:lstStyle/>
          <a:p>
            <a:endParaRPr lang="en-GB" sz="2000" dirty="0" smtClean="0">
              <a:solidFill>
                <a:srgbClr val="00B0F0"/>
              </a:solidFill>
              <a:latin typeface="Comic Sans MS" panose="030F0702030302020204" pitchFamily="66" charset="0"/>
            </a:endParaRPr>
          </a:p>
          <a:p>
            <a:r>
              <a:rPr lang="en-GB" sz="2000" dirty="0" smtClean="0">
                <a:solidFill>
                  <a:srgbClr val="00B0F0"/>
                </a:solidFill>
                <a:latin typeface="Comic Sans MS" panose="030F0702030302020204" pitchFamily="66" charset="0"/>
              </a:rPr>
              <a:t>For Further information regarding online safety please see the following links:</a:t>
            </a:r>
          </a:p>
          <a:p>
            <a:endParaRPr lang="en-GB" sz="24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2"/>
              </a:rPr>
              <a:t>www.ceop.police.uk</a:t>
            </a:r>
            <a:r>
              <a:rPr lang="en-GB" sz="1600" dirty="0" smtClean="0">
                <a:latin typeface="Comic Sans MS" panose="030F0702030302020204" pitchFamily="66" charset="0"/>
              </a:rP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3"/>
              </a:rPr>
              <a:t>http://www.parentport.org.uk</a:t>
            </a:r>
            <a:r>
              <a:rPr lang="en-GB" sz="1600" dirty="0" smtClean="0">
                <a:latin typeface="Comic Sans MS" panose="030F0702030302020204" pitchFamily="66" charset="0"/>
              </a:rP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4"/>
              </a:rPr>
              <a:t>https://www.iwf.org.uk</a:t>
            </a:r>
            <a:r>
              <a:rPr lang="en-GB" sz="1600" dirty="0" smtClean="0">
                <a:latin typeface="Comic Sans MS" panose="030F0702030302020204" pitchFamily="66" charset="0"/>
              </a:rP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5"/>
              </a:rPr>
              <a:t>http://www.pegi.info</a:t>
            </a:r>
            <a:r>
              <a:rPr lang="en-GB" sz="1600" dirty="0" smtClean="0">
                <a:latin typeface="Comic Sans MS" panose="030F0702030302020204" pitchFamily="66" charset="0"/>
              </a:rP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6"/>
              </a:rPr>
              <a:t>https://www.getsafeonline.org</a:t>
            </a:r>
            <a:r>
              <a:rPr lang="en-GB" sz="1600" dirty="0" smtClean="0">
                <a:latin typeface="Comic Sans MS" panose="030F0702030302020204" pitchFamily="66" charset="0"/>
              </a:rP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7"/>
              </a:rPr>
              <a:t>www.thinkuknow.co.uk/parents</a:t>
            </a:r>
            <a:r>
              <a:rPr lang="en-GB" sz="1600" dirty="0" smtClean="0">
                <a:latin typeface="Comic Sans MS" panose="030F0702030302020204" pitchFamily="66" charset="0"/>
              </a:rPr>
              <a:t>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8"/>
              </a:rPr>
              <a:t>www.internetmatters.org</a:t>
            </a:r>
            <a:r>
              <a:rPr lang="en-GB" sz="1600" dirty="0" smtClean="0">
                <a:latin typeface="Comic Sans MS" panose="030F0702030302020204" pitchFamily="66" charset="0"/>
              </a:rP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9"/>
              </a:rPr>
              <a:t>http://www.saferinternet.org.uk/advice-and-resources/parents-and-carers</a:t>
            </a:r>
            <a:r>
              <a:rPr lang="en-GB" sz="1600" dirty="0" smtClean="0">
                <a:latin typeface="Comic Sans MS" panose="030F0702030302020204" pitchFamily="66" charset="0"/>
              </a:rP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10"/>
              </a:rPr>
              <a:t>www.nspcc.org.uk/onlinesafety</a:t>
            </a:r>
            <a:r>
              <a:rPr lang="en-GB" sz="1600" dirty="0" smtClean="0">
                <a:latin typeface="Comic Sans MS" panose="030F0702030302020204" pitchFamily="66" charset="0"/>
              </a:rPr>
              <a:t/>
            </a:r>
            <a:br>
              <a:rPr lang="en-GB" sz="1600" dirty="0" smtClean="0">
                <a:latin typeface="Comic Sans MS" panose="030F0702030302020204" pitchFamily="66" charset="0"/>
              </a:rPr>
            </a:br>
            <a:endParaRPr lang="en-GB" sz="1600" dirty="0" smtClean="0">
              <a:latin typeface="Comic Sans MS" panose="030F0702030302020204" pitchFamily="66" charset="0"/>
            </a:endParaRPr>
          </a:p>
          <a:p>
            <a:pPr>
              <a:buFont typeface="Arial" panose="020B0604020202020204" pitchFamily="34" charset="0"/>
              <a:buChar char="•"/>
            </a:pPr>
            <a:r>
              <a:rPr lang="en-GB" sz="1600" dirty="0" smtClean="0">
                <a:latin typeface="Comic Sans MS" panose="030F0702030302020204" pitchFamily="66" charset="0"/>
                <a:hlinkClick r:id="rId11"/>
              </a:rPr>
              <a:t>www.safeguardingchildren.co.uk</a:t>
            </a:r>
            <a:endParaRPr lang="en-GB" sz="1600" dirty="0" smtClean="0">
              <a:latin typeface="Comic Sans MS" panose="030F0702030302020204" pitchFamily="66" charset="0"/>
            </a:endParaRPr>
          </a:p>
          <a:p>
            <a:endParaRPr lang="en-GB" sz="1600" dirty="0" smtClean="0">
              <a:latin typeface="Comic Sans MS" panose="030F0702030302020204" pitchFamily="66" charset="0"/>
            </a:endParaRPr>
          </a:p>
          <a:p>
            <a:pPr>
              <a:buFont typeface="Arial" panose="020B0604020202020204" pitchFamily="34" charset="0"/>
              <a:buChar char="•"/>
            </a:pPr>
            <a:endParaRPr lang="en-GB" dirty="0"/>
          </a:p>
          <a:p>
            <a:endParaRPr lang="en-GB" dirty="0" smtClean="0"/>
          </a:p>
          <a:p>
            <a:endParaRPr lang="en-GB" dirty="0"/>
          </a:p>
          <a:p>
            <a:endParaRPr lang="en-GB" dirty="0"/>
          </a:p>
        </p:txBody>
      </p:sp>
      <p:pic>
        <p:nvPicPr>
          <p:cNvPr id="5" name="Picture 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100402" y="5673725"/>
            <a:ext cx="942975" cy="1047750"/>
          </a:xfrm>
          <a:prstGeom prst="rect">
            <a:avLst/>
          </a:prstGeom>
        </p:spPr>
      </p:pic>
      <p:pic>
        <p:nvPicPr>
          <p:cNvPr id="6" name="Picture 3" descr="http://www.moorhall.bham.sch.uk/assets/uploaded/images/converted/y2_winner_Ella(700)_222_350x484.jpg"/>
          <p:cNvPicPr>
            <a:picLocks noChangeAspect="1" noChangeArrowheads="1"/>
          </p:cNvPicPr>
          <p:nvPr/>
        </p:nvPicPr>
        <p:blipFill rotWithShape="1">
          <a:blip r:embed="rId13">
            <a:extLst>
              <a:ext uri="{28A0092B-C50C-407E-A947-70E740481C1C}">
                <a14:useLocalDpi xmlns:a14="http://schemas.microsoft.com/office/drawing/2010/main" val="0"/>
              </a:ext>
            </a:extLst>
          </a:blip>
          <a:srcRect b="85555"/>
          <a:stretch/>
        </p:blipFill>
        <p:spPr bwMode="auto">
          <a:xfrm>
            <a:off x="2648032" y="5861323"/>
            <a:ext cx="6978869" cy="672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3037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231</Words>
  <Application>Microsoft Office PowerPoint</Application>
  <PresentationFormat>Widescreen</PresentationFormat>
  <Paragraphs>91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West Cheshire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 ALISON (0020001725)</dc:creator>
  <cp:lastModifiedBy>FRANCE, ALISON (0020001725)</cp:lastModifiedBy>
  <cp:revision>11</cp:revision>
  <dcterms:created xsi:type="dcterms:W3CDTF">2018-03-05T10:27:46Z</dcterms:created>
  <dcterms:modified xsi:type="dcterms:W3CDTF">2018-03-05T11:32:42Z</dcterms:modified>
</cp:coreProperties>
</file>